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4"/>
    <p:sldMasterId id="2147483658" r:id="rId5"/>
    <p:sldMasterId id="2147483898" r:id="rId6"/>
    <p:sldMasterId id="2147483894" r:id="rId7"/>
  </p:sldMasterIdLst>
  <p:notesMasterIdLst>
    <p:notesMasterId r:id="rId15"/>
  </p:notesMasterIdLst>
  <p:handoutMasterIdLst>
    <p:handoutMasterId r:id="rId16"/>
  </p:handoutMasterIdLst>
  <p:sldIdLst>
    <p:sldId id="351" r:id="rId8"/>
    <p:sldId id="353" r:id="rId9"/>
    <p:sldId id="354" r:id="rId10"/>
    <p:sldId id="355" r:id="rId11"/>
    <p:sldId id="356" r:id="rId12"/>
    <p:sldId id="357" r:id="rId13"/>
    <p:sldId id="358" r:id="rId14"/>
  </p:sldIdLst>
  <p:sldSz cx="9144000" cy="5143500" type="screen16x9"/>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13">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4" autoAdjust="0"/>
    <p:restoredTop sz="78363" autoAdjust="0"/>
  </p:normalViewPr>
  <p:slideViewPr>
    <p:cSldViewPr snapToGrid="0" snapToObjects="1">
      <p:cViewPr varScale="1">
        <p:scale>
          <a:sx n="117" d="100"/>
          <a:sy n="117" d="100"/>
        </p:scale>
        <p:origin x="1074" y="96"/>
      </p:cViewPr>
      <p:guideLst>
        <p:guide orient="horz" pos="713"/>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A401E-5089-4487-9D82-7DB35038CF5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3" name="Date Placeholder 2">
            <a:extLst>
              <a:ext uri="{FF2B5EF4-FFF2-40B4-BE49-F238E27FC236}">
                <a16:creationId xmlns:a16="http://schemas.microsoft.com/office/drawing/2014/main" id="{6769E9B9-9F13-4544-B0B5-422CCE793769}"/>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34" charset="-128"/>
              </a:defRPr>
            </a:lvl1pPr>
          </a:lstStyle>
          <a:p>
            <a:pPr>
              <a:defRPr/>
            </a:pPr>
            <a:fld id="{E2C8AF6F-5489-4B50-8180-9E6118FC16F5}" type="datetimeFigureOut">
              <a:rPr lang="en-GB"/>
              <a:pPr>
                <a:defRPr/>
              </a:pPr>
              <a:t>18/02/2026</a:t>
            </a:fld>
            <a:endParaRPr lang="en-GB" dirty="0"/>
          </a:p>
        </p:txBody>
      </p:sp>
      <p:sp>
        <p:nvSpPr>
          <p:cNvPr id="4" name="Footer Placeholder 3">
            <a:extLst>
              <a:ext uri="{FF2B5EF4-FFF2-40B4-BE49-F238E27FC236}">
                <a16:creationId xmlns:a16="http://schemas.microsoft.com/office/drawing/2014/main" id="{CAE6326A-2D3E-4D1F-AD1E-6E6615C15A01}"/>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5" name="Slide Number Placeholder 4">
            <a:extLst>
              <a:ext uri="{FF2B5EF4-FFF2-40B4-BE49-F238E27FC236}">
                <a16:creationId xmlns:a16="http://schemas.microsoft.com/office/drawing/2014/main" id="{2A9F1AC0-6870-4974-95B7-D61C33106864}"/>
              </a:ext>
            </a:extLst>
          </p:cNvPr>
          <p:cNvSpPr>
            <a:spLocks noGrp="1"/>
          </p:cNvSpPr>
          <p:nvPr>
            <p:ph type="sldNum" sz="quarter" idx="3"/>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E46B2E9-6633-44AE-A30B-94B6D1EBAE2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F69B0-7AB4-4D4D-BB5B-03782D3E42D9}"/>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46436275-13F8-42B0-9A8D-90A3C025875A}"/>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4EF00398-0977-40A4-B2BD-A2D0611E9E5E}" type="datetimeFigureOut">
              <a:rPr lang="en-US"/>
              <a:pPr>
                <a:defRPr/>
              </a:pPr>
              <a:t>2/18/2026</a:t>
            </a:fld>
            <a:endParaRPr lang="en-US" dirty="0"/>
          </a:p>
        </p:txBody>
      </p:sp>
      <p:sp>
        <p:nvSpPr>
          <p:cNvPr id="4" name="Slide Image Placeholder 3">
            <a:extLst>
              <a:ext uri="{FF2B5EF4-FFF2-40B4-BE49-F238E27FC236}">
                <a16:creationId xmlns:a16="http://schemas.microsoft.com/office/drawing/2014/main" id="{BCDF6CBA-F5F1-486B-B503-6CEB8365A653}"/>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B9CE170-BB10-4918-9E05-A10BE5B86375}"/>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8A2CAFC-08F6-4FB7-A1EC-FD1DF619F065}"/>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6C7A2C1-7375-438D-A196-6C308E2C3053}"/>
              </a:ext>
            </a:extLst>
          </p:cNvPr>
          <p:cNvSpPr>
            <a:spLocks noGrp="1"/>
          </p:cNvSpPr>
          <p:nvPr>
            <p:ph type="sldNum" sz="quarter" idx="5"/>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5DA4178-8E38-403A-A699-810AE77A25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DA4178-8E38-403A-A699-810AE77A25AC}" type="slidenum">
              <a:rPr lang="en-US" altLang="en-US" smtClean="0"/>
              <a:pPr>
                <a:defRPr/>
              </a:pPr>
              <a:t>1</a:t>
            </a:fld>
            <a:endParaRPr lang="en-US" altLang="en-US"/>
          </a:p>
        </p:txBody>
      </p:sp>
    </p:spTree>
    <p:extLst>
      <p:ext uri="{BB962C8B-B14F-4D97-AF65-F5344CB8AC3E}">
        <p14:creationId xmlns:p14="http://schemas.microsoft.com/office/powerpoint/2010/main" val="224070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DA4178-8E38-403A-A699-810AE77A25AC}" type="slidenum">
              <a:rPr lang="en-US" altLang="en-US" smtClean="0"/>
              <a:pPr>
                <a:defRPr/>
              </a:pPr>
              <a:t>4</a:t>
            </a:fld>
            <a:endParaRPr lang="en-US" altLang="en-US"/>
          </a:p>
        </p:txBody>
      </p:sp>
    </p:spTree>
    <p:extLst>
      <p:ext uri="{BB962C8B-B14F-4D97-AF65-F5344CB8AC3E}">
        <p14:creationId xmlns:p14="http://schemas.microsoft.com/office/powerpoint/2010/main" val="424786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6" name="Title 5">
            <a:extLst>
              <a:ext uri="{FF2B5EF4-FFF2-40B4-BE49-F238E27FC236}">
                <a16:creationId xmlns:a16="http://schemas.microsoft.com/office/drawing/2014/main" id="{956B180E-CA89-484A-839C-62D67F59F08F}"/>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rgbClr val="002060"/>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32861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all" baseline="0">
                <a:solidFill>
                  <a:srgbClr val="FFFFFF"/>
                </a:solidFill>
                <a:latin typeface="+mj-lt"/>
                <a:cs typeface="Arial"/>
              </a:defRPr>
            </a:lvl1pPr>
          </a:lstStyle>
          <a:p>
            <a:r>
              <a:rPr lang="en-GB" dirty="0"/>
              <a:t>Click to add PRESENTATION title</a:t>
            </a:r>
            <a:endParaRPr lang="en-US" dirty="0"/>
          </a:p>
        </p:txBody>
      </p:sp>
      <p:sp>
        <p:nvSpPr>
          <p:cNvPr id="11" name="Text Placeholder 10">
            <a:extLst>
              <a:ext uri="{FF2B5EF4-FFF2-40B4-BE49-F238E27FC236}">
                <a16:creationId xmlns:a16="http://schemas.microsoft.com/office/drawing/2014/main" id="{289456BB-3D2E-4A5A-887B-F216F244339A}"/>
              </a:ext>
            </a:extLst>
          </p:cNvPr>
          <p:cNvSpPr>
            <a:spLocks noGrp="1"/>
          </p:cNvSpPr>
          <p:nvPr>
            <p:ph type="body" sz="quarter" idx="10" hasCustomPrompt="1"/>
          </p:nvPr>
        </p:nvSpPr>
        <p:spPr>
          <a:xfrm>
            <a:off x="395536" y="3867894"/>
            <a:ext cx="8353175" cy="648072"/>
          </a:xfrm>
          <a:prstGeom prst="rect">
            <a:avLst/>
          </a:prstGeom>
        </p:spPr>
        <p:txBody>
          <a:bodyPr/>
          <a:lstStyle>
            <a:lvl1pPr marL="0" indent="0">
              <a:buNone/>
              <a:defRPr sz="2400">
                <a:solidFill>
                  <a:schemeClr val="bg1"/>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254221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400" b="0" i="0" cap="none" baseline="0">
                <a:solidFill>
                  <a:schemeClr val="bg1"/>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02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FFFFFF"/>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354179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pening title slide">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96BD5CC-4510-667C-C94B-20A69A3D80AD}"/>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chemeClr val="bg1"/>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3" name="Title 5">
            <a:extLst>
              <a:ext uri="{FF2B5EF4-FFF2-40B4-BE49-F238E27FC236}">
                <a16:creationId xmlns:a16="http://schemas.microsoft.com/office/drawing/2014/main" id="{DA09F2D5-477F-307C-89BE-4D4071A56880}"/>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chemeClr val="bg1"/>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145313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400" b="0" i="0" cap="none" baseline="0">
                <a:solidFill>
                  <a:schemeClr val="bg1"/>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57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FFFFFF"/>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318315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885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content and image white">
    <p:spTree>
      <p:nvGrpSpPr>
        <p:cNvPr id="1" name=""/>
        <p:cNvGrpSpPr/>
        <p:nvPr/>
      </p:nvGrpSpPr>
      <p:grpSpPr>
        <a:xfrm>
          <a:off x="0" y="0"/>
          <a:ext cx="0" cy="0"/>
          <a:chOff x="0" y="0"/>
          <a:chExt cx="0" cy="0"/>
        </a:xfrm>
      </p:grpSpPr>
      <p:sp>
        <p:nvSpPr>
          <p:cNvPr id="4"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002060"/>
                </a:solidFill>
                <a:latin typeface="+mn-lt"/>
                <a:cs typeface="Arial"/>
              </a:defRPr>
            </a:lvl1pPr>
          </a:lstStyle>
          <a:p>
            <a:r>
              <a:rPr lang="en-GB" dirty="0"/>
              <a:t>Click to edit content</a:t>
            </a:r>
            <a:endParaRPr lang="en-US" dirty="0"/>
          </a:p>
        </p:txBody>
      </p:sp>
      <p:sp>
        <p:nvSpPr>
          <p:cNvPr id="5"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002060"/>
                </a:solidFill>
              </a:defRPr>
            </a:lvl1pPr>
          </a:lstStyle>
          <a:p>
            <a:pPr lvl="0"/>
            <a:endParaRPr lang="en-US" noProof="0" dirty="0"/>
          </a:p>
        </p:txBody>
      </p:sp>
    </p:spTree>
    <p:extLst>
      <p:ext uri="{BB962C8B-B14F-4D97-AF65-F5344CB8AC3E}">
        <p14:creationId xmlns:p14="http://schemas.microsoft.com/office/powerpoint/2010/main" val="170537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6" name="Title 5">
            <a:extLst>
              <a:ext uri="{FF2B5EF4-FFF2-40B4-BE49-F238E27FC236}">
                <a16:creationId xmlns:a16="http://schemas.microsoft.com/office/drawing/2014/main" id="{956B180E-CA89-484A-839C-62D67F59F08F}"/>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rgbClr val="002060"/>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175044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07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and image white">
    <p:spTree>
      <p:nvGrpSpPr>
        <p:cNvPr id="1" name=""/>
        <p:cNvGrpSpPr/>
        <p:nvPr/>
      </p:nvGrpSpPr>
      <p:grpSpPr>
        <a:xfrm>
          <a:off x="0" y="0"/>
          <a:ext cx="0" cy="0"/>
          <a:chOff x="0" y="0"/>
          <a:chExt cx="0" cy="0"/>
        </a:xfrm>
      </p:grpSpPr>
      <p:sp>
        <p:nvSpPr>
          <p:cNvPr id="4"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002060"/>
                </a:solidFill>
                <a:latin typeface="+mn-lt"/>
                <a:cs typeface="Arial"/>
              </a:defRPr>
            </a:lvl1pPr>
          </a:lstStyle>
          <a:p>
            <a:r>
              <a:rPr lang="en-GB" dirty="0"/>
              <a:t>Click to edit content</a:t>
            </a:r>
            <a:endParaRPr lang="en-US" dirty="0"/>
          </a:p>
        </p:txBody>
      </p:sp>
      <p:sp>
        <p:nvSpPr>
          <p:cNvPr id="5"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002060"/>
                </a:solidFill>
              </a:defRPr>
            </a:lvl1pPr>
          </a:lstStyle>
          <a:p>
            <a:pPr lvl="0"/>
            <a:endParaRPr lang="en-US" noProof="0" dirty="0"/>
          </a:p>
        </p:txBody>
      </p:sp>
    </p:spTree>
    <p:extLst>
      <p:ext uri="{BB962C8B-B14F-4D97-AF65-F5344CB8AC3E}">
        <p14:creationId xmlns:p14="http://schemas.microsoft.com/office/powerpoint/2010/main" val="25200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all" baseline="0">
                <a:solidFill>
                  <a:srgbClr val="C00000"/>
                </a:solidFill>
                <a:latin typeface="+mj-lt"/>
                <a:cs typeface="Arial"/>
              </a:defRPr>
            </a:lvl1pPr>
          </a:lstStyle>
          <a:p>
            <a:r>
              <a:rPr lang="en-GB" dirty="0"/>
              <a:t>Click to add PRESENTATION title</a:t>
            </a:r>
            <a:endParaRPr lang="en-US" dirty="0"/>
          </a:p>
        </p:txBody>
      </p:sp>
      <p:sp>
        <p:nvSpPr>
          <p:cNvPr id="11" name="Text Placeholder 10">
            <a:extLst>
              <a:ext uri="{FF2B5EF4-FFF2-40B4-BE49-F238E27FC236}">
                <a16:creationId xmlns:a16="http://schemas.microsoft.com/office/drawing/2014/main" id="{289456BB-3D2E-4A5A-887B-F216F244339A}"/>
              </a:ext>
            </a:extLst>
          </p:cNvPr>
          <p:cNvSpPr>
            <a:spLocks noGrp="1"/>
          </p:cNvSpPr>
          <p:nvPr>
            <p:ph type="body" sz="quarter" idx="10" hasCustomPrompt="1"/>
          </p:nvPr>
        </p:nvSpPr>
        <p:spPr>
          <a:xfrm>
            <a:off x="395536" y="3735814"/>
            <a:ext cx="8353175" cy="648072"/>
          </a:xfrm>
          <a:prstGeom prst="rect">
            <a:avLst/>
          </a:prstGeom>
        </p:spPr>
        <p:txBody>
          <a:bodyPr/>
          <a:lstStyle>
            <a:lvl1pPr marL="0" indent="0">
              <a:buNone/>
              <a:defRPr sz="2400">
                <a:solidFill>
                  <a:srgbClr val="C00000"/>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340624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050608"/>
            <a:ext cx="8077197" cy="432048"/>
          </a:xfrm>
          <a:prstGeom prst="rect">
            <a:avLst/>
          </a:prstGeom>
        </p:spPr>
        <p:txBody>
          <a:bodyPr lIns="0" tIns="0" rIns="0" bIns="0" anchor="t" anchorCtr="0"/>
          <a:lstStyle>
            <a:lvl1pPr algn="l">
              <a:lnSpc>
                <a:spcPct val="100000"/>
              </a:lnSpc>
              <a:defRPr sz="2400" b="0" i="0" cap="none" baseline="0">
                <a:solidFill>
                  <a:srgbClr val="C00000"/>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62637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896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C00000"/>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1635634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210A8E-B8A5-D319-6B6C-BE1FF940ED28}"/>
              </a:ext>
            </a:extLst>
          </p:cNvPr>
          <p:cNvSpPr/>
          <p:nvPr userDrawn="1"/>
        </p:nvSpPr>
        <p:spPr>
          <a:xfrm>
            <a:off x="0" y="0"/>
            <a:ext cx="9144000" cy="800162"/>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7576366-2BB4-96F0-6F3F-A7BAC164EB25}"/>
              </a:ext>
            </a:extLst>
          </p:cNvPr>
          <p:cNvCxnSpPr>
            <a:cxnSpLocks/>
          </p:cNvCxnSpPr>
          <p:nvPr userDrawn="1"/>
        </p:nvCxnSpPr>
        <p:spPr>
          <a:xfrm>
            <a:off x="395288" y="4679950"/>
            <a:ext cx="8353425" cy="0"/>
          </a:xfrm>
          <a:prstGeom prst="line">
            <a:avLst/>
          </a:prstGeom>
          <a:ln>
            <a:solidFill>
              <a:srgbClr val="041E4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7BFE022-EC6E-70B5-9FE0-5F2645218823}"/>
              </a:ext>
            </a:extLst>
          </p:cNvPr>
          <p:cNvPicPr>
            <a:picLocks noChangeAspect="1"/>
          </p:cNvPicPr>
          <p:nvPr userDrawn="1"/>
        </p:nvPicPr>
        <p:blipFill>
          <a:blip r:embed="rId5"/>
          <a:stretch>
            <a:fillRect/>
          </a:stretch>
        </p:blipFill>
        <p:spPr>
          <a:xfrm>
            <a:off x="323528" y="62184"/>
            <a:ext cx="2571811" cy="701403"/>
          </a:xfrm>
          <a:prstGeom prst="rect">
            <a:avLst/>
          </a:prstGeom>
        </p:spPr>
      </p:pic>
      <p:pic>
        <p:nvPicPr>
          <p:cNvPr id="8" name="Picture 7">
            <a:extLst>
              <a:ext uri="{FF2B5EF4-FFF2-40B4-BE49-F238E27FC236}">
                <a16:creationId xmlns:a16="http://schemas.microsoft.com/office/drawing/2014/main" id="{B3DBDD79-BEAE-8DCF-5E9A-24575359230E}"/>
              </a:ext>
            </a:extLst>
          </p:cNvPr>
          <p:cNvPicPr>
            <a:picLocks noChangeAspect="1"/>
          </p:cNvPicPr>
          <p:nvPr userDrawn="1"/>
        </p:nvPicPr>
        <p:blipFill>
          <a:blip r:embed="rId6"/>
          <a:stretch>
            <a:fillRect/>
          </a:stretch>
        </p:blipFill>
        <p:spPr>
          <a:xfrm>
            <a:off x="5498592" y="4716526"/>
            <a:ext cx="3352800" cy="304800"/>
          </a:xfrm>
          <a:prstGeom prst="rect">
            <a:avLst/>
          </a:prstGeom>
        </p:spPr>
      </p:pic>
    </p:spTree>
    <p:extLst>
      <p:ext uri="{BB962C8B-B14F-4D97-AF65-F5344CB8AC3E}">
        <p14:creationId xmlns:p14="http://schemas.microsoft.com/office/powerpoint/2010/main" val="161529825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Lst>
  <p:txStyles>
    <p:titleStyle>
      <a:lvl1pPr algn="r" defTabSz="342900" rtl="0" eaLnBrk="0" fontAlgn="base" hangingPunct="0">
        <a:spcBef>
          <a:spcPct val="0"/>
        </a:spcBef>
        <a:spcAft>
          <a:spcPct val="0"/>
        </a:spcAft>
        <a:defRPr sz="900" kern="1200">
          <a:solidFill>
            <a:srgbClr val="09091E"/>
          </a:solidFill>
          <a:latin typeface="Arial"/>
          <a:ea typeface="ＭＳ Ｐゴシック" charset="0"/>
          <a:cs typeface="Arial"/>
        </a:defRPr>
      </a:lvl1pPr>
      <a:lvl2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2pPr>
      <a:lvl3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3pPr>
      <a:lvl4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4pPr>
      <a:lvl5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5pPr>
      <a:lvl6pPr marL="342900" algn="r" defTabSz="342900" rtl="0" fontAlgn="base">
        <a:spcBef>
          <a:spcPct val="0"/>
        </a:spcBef>
        <a:spcAft>
          <a:spcPct val="0"/>
        </a:spcAft>
        <a:defRPr sz="900">
          <a:solidFill>
            <a:srgbClr val="1F497D"/>
          </a:solidFill>
          <a:latin typeface="Arial" charset="0"/>
          <a:ea typeface="ＭＳ Ｐゴシック" charset="0"/>
        </a:defRPr>
      </a:lvl6pPr>
      <a:lvl7pPr marL="685800" algn="r" defTabSz="342900" rtl="0" fontAlgn="base">
        <a:spcBef>
          <a:spcPct val="0"/>
        </a:spcBef>
        <a:spcAft>
          <a:spcPct val="0"/>
        </a:spcAft>
        <a:defRPr sz="900">
          <a:solidFill>
            <a:srgbClr val="1F497D"/>
          </a:solidFill>
          <a:latin typeface="Arial" charset="0"/>
          <a:ea typeface="ＭＳ Ｐゴシック" charset="0"/>
        </a:defRPr>
      </a:lvl7pPr>
      <a:lvl8pPr marL="1028700" algn="r" defTabSz="342900" rtl="0" fontAlgn="base">
        <a:spcBef>
          <a:spcPct val="0"/>
        </a:spcBef>
        <a:spcAft>
          <a:spcPct val="0"/>
        </a:spcAft>
        <a:defRPr sz="900">
          <a:solidFill>
            <a:srgbClr val="1F497D"/>
          </a:solidFill>
          <a:latin typeface="Arial" charset="0"/>
          <a:ea typeface="ＭＳ Ｐゴシック" charset="0"/>
        </a:defRPr>
      </a:lvl8pPr>
      <a:lvl9pPr marL="1371600" algn="r" defTabSz="342900" rtl="0" fontAlgn="base">
        <a:spcBef>
          <a:spcPct val="0"/>
        </a:spcBef>
        <a:spcAft>
          <a:spcPct val="0"/>
        </a:spcAft>
        <a:defRPr sz="900">
          <a:solidFill>
            <a:srgbClr val="1F497D"/>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B139110-63FE-48E2-848D-54FB296589F5}"/>
              </a:ext>
            </a:extLst>
          </p:cNvPr>
          <p:cNvCxnSpPr>
            <a:cxnSpLocks/>
          </p:cNvCxnSpPr>
          <p:nvPr userDrawn="1"/>
        </p:nvCxnSpPr>
        <p:spPr>
          <a:xfrm>
            <a:off x="395288" y="844550"/>
            <a:ext cx="83534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737B85-6062-4183-A094-BA1386428874}"/>
              </a:ext>
            </a:extLst>
          </p:cNvPr>
          <p:cNvCxnSpPr>
            <a:cxnSpLocks/>
          </p:cNvCxnSpPr>
          <p:nvPr userDrawn="1"/>
        </p:nvCxnSpPr>
        <p:spPr>
          <a:xfrm>
            <a:off x="395288" y="4659313"/>
            <a:ext cx="83518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B1545FF-8FC9-8E97-8BF3-34E19B242F2A}"/>
              </a:ext>
            </a:extLst>
          </p:cNvPr>
          <p:cNvPicPr>
            <a:picLocks noChangeAspect="1"/>
          </p:cNvPicPr>
          <p:nvPr userDrawn="1"/>
        </p:nvPicPr>
        <p:blipFill>
          <a:blip r:embed="rId5"/>
          <a:stretch>
            <a:fillRect/>
          </a:stretch>
        </p:blipFill>
        <p:spPr>
          <a:xfrm>
            <a:off x="324862" y="60677"/>
            <a:ext cx="2571803" cy="701402"/>
          </a:xfrm>
          <a:prstGeom prst="rect">
            <a:avLst/>
          </a:prstGeom>
        </p:spPr>
      </p:pic>
      <p:pic>
        <p:nvPicPr>
          <p:cNvPr id="2" name="Picture 1">
            <a:extLst>
              <a:ext uri="{FF2B5EF4-FFF2-40B4-BE49-F238E27FC236}">
                <a16:creationId xmlns:a16="http://schemas.microsoft.com/office/drawing/2014/main" id="{8CFA65CE-D939-FAA3-3D0A-FE7D7244281E}"/>
              </a:ext>
            </a:extLst>
          </p:cNvPr>
          <p:cNvPicPr>
            <a:picLocks noChangeAspect="1"/>
          </p:cNvPicPr>
          <p:nvPr userDrawn="1"/>
        </p:nvPicPr>
        <p:blipFill>
          <a:blip r:embed="rId6"/>
          <a:stretch>
            <a:fillRect/>
          </a:stretch>
        </p:blipFill>
        <p:spPr>
          <a:xfrm>
            <a:off x="5498592" y="4716526"/>
            <a:ext cx="3352800" cy="304800"/>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91" r:id="rId2"/>
    <p:sldLayoutId id="2147483890" r:id="rId3"/>
  </p:sldLayoutIdLst>
  <p:txStyles>
    <p:titleStyle>
      <a:lvl1pPr algn="r" defTabSz="342900" rtl="0" eaLnBrk="0" fontAlgn="base" hangingPunct="0">
        <a:spcBef>
          <a:spcPct val="0"/>
        </a:spcBef>
        <a:spcAft>
          <a:spcPct val="0"/>
        </a:spcAft>
        <a:defRPr sz="900" kern="1200">
          <a:solidFill>
            <a:srgbClr val="09091E"/>
          </a:solidFill>
          <a:latin typeface="Arial"/>
          <a:ea typeface="ＭＳ Ｐゴシック" charset="0"/>
          <a:cs typeface="Arial"/>
        </a:defRPr>
      </a:lvl1pPr>
      <a:lvl2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2pPr>
      <a:lvl3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3pPr>
      <a:lvl4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4pPr>
      <a:lvl5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5pPr>
      <a:lvl6pPr marL="342900" algn="r" defTabSz="342900" rtl="0" fontAlgn="base">
        <a:spcBef>
          <a:spcPct val="0"/>
        </a:spcBef>
        <a:spcAft>
          <a:spcPct val="0"/>
        </a:spcAft>
        <a:defRPr sz="900">
          <a:solidFill>
            <a:srgbClr val="1F497D"/>
          </a:solidFill>
          <a:latin typeface="Arial" charset="0"/>
          <a:ea typeface="ＭＳ Ｐゴシック" charset="0"/>
        </a:defRPr>
      </a:lvl6pPr>
      <a:lvl7pPr marL="685800" algn="r" defTabSz="342900" rtl="0" fontAlgn="base">
        <a:spcBef>
          <a:spcPct val="0"/>
        </a:spcBef>
        <a:spcAft>
          <a:spcPct val="0"/>
        </a:spcAft>
        <a:defRPr sz="900">
          <a:solidFill>
            <a:srgbClr val="1F497D"/>
          </a:solidFill>
          <a:latin typeface="Arial" charset="0"/>
          <a:ea typeface="ＭＳ Ｐゴシック" charset="0"/>
        </a:defRPr>
      </a:lvl7pPr>
      <a:lvl8pPr marL="1028700" algn="r" defTabSz="342900" rtl="0" fontAlgn="base">
        <a:spcBef>
          <a:spcPct val="0"/>
        </a:spcBef>
        <a:spcAft>
          <a:spcPct val="0"/>
        </a:spcAft>
        <a:defRPr sz="900">
          <a:solidFill>
            <a:srgbClr val="1F497D"/>
          </a:solidFill>
          <a:latin typeface="Arial" charset="0"/>
          <a:ea typeface="ＭＳ Ｐゴシック" charset="0"/>
        </a:defRPr>
      </a:lvl8pPr>
      <a:lvl9pPr marL="1371600" algn="r" defTabSz="342900" rtl="0" fontAlgn="base">
        <a:spcBef>
          <a:spcPct val="0"/>
        </a:spcBef>
        <a:spcAft>
          <a:spcPct val="0"/>
        </a:spcAft>
        <a:defRPr sz="900">
          <a:solidFill>
            <a:srgbClr val="1F497D"/>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B902ED-C45B-C81E-2FBA-DC0CD549433C}"/>
              </a:ext>
            </a:extLst>
          </p:cNvPr>
          <p:cNvSpPr/>
          <p:nvPr userDrawn="1"/>
        </p:nvSpPr>
        <p:spPr>
          <a:xfrm>
            <a:off x="0" y="4600257"/>
            <a:ext cx="9144000" cy="543244"/>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E9C6D9-1392-8B59-E164-FCA8CB43F9C9}"/>
              </a:ext>
            </a:extLst>
          </p:cNvPr>
          <p:cNvSpPr/>
          <p:nvPr userDrawn="1"/>
        </p:nvSpPr>
        <p:spPr>
          <a:xfrm>
            <a:off x="0" y="0"/>
            <a:ext cx="9144000" cy="84328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406758-F2C5-C4D5-DC44-991F975C16C6}"/>
              </a:ext>
            </a:extLst>
          </p:cNvPr>
          <p:cNvPicPr>
            <a:picLocks noChangeAspect="1"/>
          </p:cNvPicPr>
          <p:nvPr userDrawn="1"/>
        </p:nvPicPr>
        <p:blipFill>
          <a:blip r:embed="rId5"/>
          <a:stretch>
            <a:fillRect/>
          </a:stretch>
        </p:blipFill>
        <p:spPr>
          <a:xfrm>
            <a:off x="323528" y="62184"/>
            <a:ext cx="2571811" cy="701403"/>
          </a:xfrm>
          <a:prstGeom prst="rect">
            <a:avLst/>
          </a:prstGeom>
        </p:spPr>
      </p:pic>
      <p:pic>
        <p:nvPicPr>
          <p:cNvPr id="2" name="Picture 1">
            <a:extLst>
              <a:ext uri="{FF2B5EF4-FFF2-40B4-BE49-F238E27FC236}">
                <a16:creationId xmlns:a16="http://schemas.microsoft.com/office/drawing/2014/main" id="{424C52BF-6FAD-D81A-6209-1FB06EEA83A7}"/>
              </a:ext>
            </a:extLst>
          </p:cNvPr>
          <p:cNvPicPr>
            <a:picLocks noChangeAspect="1"/>
          </p:cNvPicPr>
          <p:nvPr userDrawn="1"/>
        </p:nvPicPr>
        <p:blipFill>
          <a:blip r:embed="rId6"/>
          <a:stretch>
            <a:fillRect/>
          </a:stretch>
        </p:blipFill>
        <p:spPr>
          <a:xfrm>
            <a:off x="5498592" y="4716526"/>
            <a:ext cx="3352800" cy="304800"/>
          </a:xfrm>
          <a:prstGeom prst="rect">
            <a:avLst/>
          </a:prstGeom>
        </p:spPr>
      </p:pic>
    </p:spTree>
    <p:extLst>
      <p:ext uri="{BB962C8B-B14F-4D97-AF65-F5344CB8AC3E}">
        <p14:creationId xmlns:p14="http://schemas.microsoft.com/office/powerpoint/2010/main" val="64023890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E9C6D9-1392-8B59-E164-FCA8CB43F9C9}"/>
              </a:ext>
            </a:extLst>
          </p:cNvPr>
          <p:cNvSpPr/>
          <p:nvPr userDrawn="1"/>
        </p:nvSpPr>
        <p:spPr>
          <a:xfrm>
            <a:off x="0" y="0"/>
            <a:ext cx="9144000" cy="5143500"/>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8552124-E826-492D-9007-1702496F8221}"/>
              </a:ext>
            </a:extLst>
          </p:cNvPr>
          <p:cNvCxnSpPr>
            <a:cxnSpLocks/>
          </p:cNvCxnSpPr>
          <p:nvPr userDrawn="1"/>
        </p:nvCxnSpPr>
        <p:spPr>
          <a:xfrm>
            <a:off x="395288" y="4679950"/>
            <a:ext cx="835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E406758-F2C5-C4D5-DC44-991F975C16C6}"/>
              </a:ext>
            </a:extLst>
          </p:cNvPr>
          <p:cNvPicPr>
            <a:picLocks noChangeAspect="1"/>
          </p:cNvPicPr>
          <p:nvPr userDrawn="1"/>
        </p:nvPicPr>
        <p:blipFill>
          <a:blip r:embed="rId8"/>
          <a:stretch>
            <a:fillRect/>
          </a:stretch>
        </p:blipFill>
        <p:spPr>
          <a:xfrm>
            <a:off x="323528" y="62184"/>
            <a:ext cx="2571811" cy="701403"/>
          </a:xfrm>
          <a:prstGeom prst="rect">
            <a:avLst/>
          </a:prstGeom>
        </p:spPr>
      </p:pic>
      <p:pic>
        <p:nvPicPr>
          <p:cNvPr id="3" name="Picture 2">
            <a:extLst>
              <a:ext uri="{FF2B5EF4-FFF2-40B4-BE49-F238E27FC236}">
                <a16:creationId xmlns:a16="http://schemas.microsoft.com/office/drawing/2014/main" id="{BE4129DA-5219-49AC-C366-7724E21C4284}"/>
              </a:ext>
            </a:extLst>
          </p:cNvPr>
          <p:cNvPicPr>
            <a:picLocks noChangeAspect="1"/>
          </p:cNvPicPr>
          <p:nvPr userDrawn="1"/>
        </p:nvPicPr>
        <p:blipFill>
          <a:blip r:embed="rId9"/>
          <a:stretch>
            <a:fillRect/>
          </a:stretch>
        </p:blipFill>
        <p:spPr>
          <a:xfrm>
            <a:off x="5498592" y="4716526"/>
            <a:ext cx="3352800" cy="304800"/>
          </a:xfrm>
          <a:prstGeom prst="rect">
            <a:avLst/>
          </a:prstGeom>
        </p:spPr>
      </p:pic>
    </p:spTree>
    <p:extLst>
      <p:ext uri="{BB962C8B-B14F-4D97-AF65-F5344CB8AC3E}">
        <p14:creationId xmlns:p14="http://schemas.microsoft.com/office/powerpoint/2010/main" val="10291214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2" r:id="rId4"/>
    <p:sldLayoutId id="2147483888" r:id="rId5"/>
    <p:sldLayoutId id="2147483889" r:id="rId6"/>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76F2F-BBDF-4956-B2B9-73FA06F3B155}"/>
              </a:ext>
            </a:extLst>
          </p:cNvPr>
          <p:cNvSpPr>
            <a:spLocks noGrp="1"/>
          </p:cNvSpPr>
          <p:nvPr>
            <p:ph type="body" sz="quarter" idx="10"/>
          </p:nvPr>
        </p:nvSpPr>
        <p:spPr/>
        <p:txBody>
          <a:bodyPr/>
          <a:lstStyle/>
          <a:p>
            <a:r>
              <a:rPr lang="en-GB" dirty="0"/>
              <a:t>February 2026 </a:t>
            </a:r>
          </a:p>
        </p:txBody>
      </p:sp>
      <p:sp>
        <p:nvSpPr>
          <p:cNvPr id="3" name="Title 2">
            <a:extLst>
              <a:ext uri="{FF2B5EF4-FFF2-40B4-BE49-F238E27FC236}">
                <a16:creationId xmlns:a16="http://schemas.microsoft.com/office/drawing/2014/main" id="{DAC2EEAB-0057-4CE6-A3B7-D22EFD46350E}"/>
              </a:ext>
            </a:extLst>
          </p:cNvPr>
          <p:cNvSpPr>
            <a:spLocks noGrp="1"/>
          </p:cNvSpPr>
          <p:nvPr>
            <p:ph type="title"/>
          </p:nvPr>
        </p:nvSpPr>
        <p:spPr/>
        <p:txBody>
          <a:bodyPr/>
          <a:lstStyle/>
          <a:p>
            <a:r>
              <a:rPr lang="en-GB" dirty="0"/>
              <a:t>International Postage – Custom Requirements</a:t>
            </a:r>
          </a:p>
        </p:txBody>
      </p:sp>
    </p:spTree>
    <p:extLst>
      <p:ext uri="{BB962C8B-B14F-4D97-AF65-F5344CB8AC3E}">
        <p14:creationId xmlns:p14="http://schemas.microsoft.com/office/powerpoint/2010/main" val="36840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395288" y="876163"/>
            <a:ext cx="8215315" cy="864095"/>
          </a:xfrm>
        </p:spPr>
        <p:txBody>
          <a:bodyPr/>
          <a:lstStyle/>
          <a:p>
            <a:pPr marL="0" indent="0">
              <a:buNone/>
            </a:pPr>
            <a:r>
              <a:rPr lang="en-GB" dirty="0"/>
              <a:t>When sending goods abroad, customers must attach a customs declaration (CN22 – Value up to £270 or CN23 – Value over £270), available from Old College Post Room (508008)</a:t>
            </a:r>
          </a:p>
          <a:p>
            <a:pPr marL="0" indent="0">
              <a:buNone/>
            </a:pPr>
            <a:endParaRPr lang="en-GB" dirty="0"/>
          </a:p>
          <a:p>
            <a:pPr marL="0" indent="0">
              <a:buNone/>
            </a:pPr>
            <a:endParaRPr lang="en-GB" dirty="0"/>
          </a:p>
        </p:txBody>
      </p:sp>
      <p:pic>
        <p:nvPicPr>
          <p:cNvPr id="4" name="Content Placeholder 7" descr="Table&#10;&#10;Description automatically generated">
            <a:extLst>
              <a:ext uri="{FF2B5EF4-FFF2-40B4-BE49-F238E27FC236}">
                <a16:creationId xmlns:a16="http://schemas.microsoft.com/office/drawing/2014/main" id="{7CB230D8-E731-4619-95C1-7E6EF4D2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12" y="1731706"/>
            <a:ext cx="1762363" cy="2868333"/>
          </a:xfrm>
          <a:prstGeom prst="rect">
            <a:avLst/>
          </a:prstGeom>
        </p:spPr>
      </p:pic>
      <p:pic>
        <p:nvPicPr>
          <p:cNvPr id="5" name="Content Placeholder 9" descr="Table&#10;&#10;Description automatically generated">
            <a:extLst>
              <a:ext uri="{FF2B5EF4-FFF2-40B4-BE49-F238E27FC236}">
                <a16:creationId xmlns:a16="http://schemas.microsoft.com/office/drawing/2014/main" id="{09BECEDE-4D48-4431-9CF2-844288F07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155" y="1731706"/>
            <a:ext cx="3576157" cy="2868333"/>
          </a:xfrm>
          <a:prstGeom prst="rect">
            <a:avLst/>
          </a:prstGeom>
        </p:spPr>
      </p:pic>
    </p:spTree>
    <p:extLst>
      <p:ext uri="{BB962C8B-B14F-4D97-AF65-F5344CB8AC3E}">
        <p14:creationId xmlns:p14="http://schemas.microsoft.com/office/powerpoint/2010/main" val="149165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What we need you to do for us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To help us process your mail as smoothly as possible we require the sender to attach the relevant customs label (CN22 or CN23) and input the senders name and full address (your School/Department), description of contents, quantity of contents and value of the contents. </a:t>
            </a:r>
          </a:p>
          <a:p>
            <a:r>
              <a:rPr lang="en-GB" dirty="0"/>
              <a:t>The weight of the package will be applied by us after franking machine weighs item. </a:t>
            </a:r>
          </a:p>
          <a:p>
            <a:r>
              <a:rPr lang="en-GB" dirty="0"/>
              <a:t>2kg is the maximum weight allowance for all packages except for printed paper (books, documents etc), which has a weight allowance of 5kg. </a:t>
            </a:r>
          </a:p>
          <a:p>
            <a:endParaRPr lang="en-GB" dirty="0"/>
          </a:p>
        </p:txBody>
      </p:sp>
    </p:spTree>
    <p:extLst>
      <p:ext uri="{BB962C8B-B14F-4D97-AF65-F5344CB8AC3E}">
        <p14:creationId xmlns:p14="http://schemas.microsoft.com/office/powerpoint/2010/main" val="412169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Possible VAT &amp; Customs Charges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sz="1600" dirty="0"/>
              <a:t>When sending goods abroad the recipient may then have to pay customs or VAT charges and a handling fee in the receiving country before they can claim the parcel. These charges will depend on the country they are sending to, the value of the item and whether it is a gift or commercial goods. Letters, postcards and documents are usually exempt. </a:t>
            </a:r>
            <a:r>
              <a:rPr lang="en-GB" sz="1600" u="sng" dirty="0">
                <a:solidFill>
                  <a:srgbClr val="FF0000"/>
                </a:solidFill>
              </a:rPr>
              <a:t>From the 3</a:t>
            </a:r>
            <a:r>
              <a:rPr lang="en-GB" sz="1600" u="sng" baseline="30000" dirty="0">
                <a:solidFill>
                  <a:srgbClr val="FF0000"/>
                </a:solidFill>
              </a:rPr>
              <a:t>rd</a:t>
            </a:r>
            <a:r>
              <a:rPr lang="en-GB" sz="1600" u="sng" dirty="0">
                <a:solidFill>
                  <a:srgbClr val="FF0000"/>
                </a:solidFill>
              </a:rPr>
              <a:t> February 2026 all </a:t>
            </a:r>
            <a:r>
              <a:rPr lang="en-GB" sz="1600" b="1" u="sng" dirty="0">
                <a:solidFill>
                  <a:srgbClr val="FF0000"/>
                </a:solidFill>
              </a:rPr>
              <a:t>parcels </a:t>
            </a:r>
            <a:r>
              <a:rPr lang="en-GB" sz="1600" u="sng" dirty="0">
                <a:solidFill>
                  <a:srgbClr val="FF0000"/>
                </a:solidFill>
              </a:rPr>
              <a:t>going into Ireland from outside the  EU/EEA are subject to custom fees, which must be paid for by the receiver of the parcel. </a:t>
            </a:r>
            <a:r>
              <a:rPr lang="en-GB" sz="1600" b="1" u="sng" dirty="0">
                <a:solidFill>
                  <a:srgbClr val="FF0000"/>
                </a:solidFill>
              </a:rPr>
              <a:t>The Customs administration fee is set at €6.95. </a:t>
            </a:r>
            <a:r>
              <a:rPr lang="en-GB" sz="1600" u="sng" dirty="0">
                <a:solidFill>
                  <a:srgbClr val="FF0000"/>
                </a:solidFill>
              </a:rPr>
              <a:t>(Letters/Large letters are exempt from these charges)</a:t>
            </a:r>
          </a:p>
          <a:p>
            <a:r>
              <a:rPr lang="en-GB" sz="1600" dirty="0"/>
              <a:t>When receiving goods from abroad, recipients may have to pay VAT and duties. The VAT and duties will be applied depending on the type and value of the goods. For gifts over £39 and goods over £135, Royal Mail may collect the VAT and customs duties on behalf of HM Revenue &amp; Customs (HMRC) from the recipient prior to delivery. Letters, postcards and documents are usually exempt.</a:t>
            </a:r>
          </a:p>
          <a:p>
            <a:endParaRPr lang="en-GB" dirty="0"/>
          </a:p>
        </p:txBody>
      </p:sp>
    </p:spTree>
    <p:extLst>
      <p:ext uri="{BB962C8B-B14F-4D97-AF65-F5344CB8AC3E}">
        <p14:creationId xmlns:p14="http://schemas.microsoft.com/office/powerpoint/2010/main" val="372769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Standard Delivery (Not Trackable)</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International standard delivery is a non trackable service where delivery is estimated at 3-5 business days to Europe and rest of the world in 6-7 business days.</a:t>
            </a:r>
          </a:p>
          <a:p>
            <a:r>
              <a:rPr lang="en-GB" dirty="0"/>
              <a:t>This service is cheaper than Tracked &amp; Signed for services, so for parcels going outside the UK the cost difference of your package being fully trackable from despatch to delivery would be more expensive. The plus point being that using Tracked &amp; Signed for services enables you to give the recipient tracking details as well.</a:t>
            </a:r>
          </a:p>
          <a:p>
            <a:r>
              <a:rPr lang="en-GB" dirty="0"/>
              <a:t>For large bulk quantities standard delivery will be more cost effective to your Department.</a:t>
            </a:r>
          </a:p>
          <a:p>
            <a:endParaRPr lang="en-GB" dirty="0"/>
          </a:p>
        </p:txBody>
      </p:sp>
    </p:spTree>
    <p:extLst>
      <p:ext uri="{BB962C8B-B14F-4D97-AF65-F5344CB8AC3E}">
        <p14:creationId xmlns:p14="http://schemas.microsoft.com/office/powerpoint/2010/main" val="75381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International Track &amp; Signed Services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395288" y="1602459"/>
            <a:ext cx="8215315" cy="2755706"/>
          </a:xfrm>
        </p:spPr>
        <p:txBody>
          <a:bodyPr/>
          <a:lstStyle/>
          <a:p>
            <a:r>
              <a:rPr lang="en-GB" dirty="0"/>
              <a:t>All international track and signed mail continue as before and if you require any information about these methods of postage don’t hesitate to contact the Post Room where we will provide all information required. Maximum weight of 2kg still applies and maximum size dimensions are length plus depth plus width no greater than 900mm, with the longest side no greater than 600mm.</a:t>
            </a:r>
          </a:p>
          <a:p>
            <a:pPr marL="0" indent="0">
              <a:buNone/>
            </a:pPr>
            <a:r>
              <a:rPr lang="en-GB" u="sng" dirty="0"/>
              <a:t>International Tracked &amp; Signed</a:t>
            </a:r>
          </a:p>
          <a:p>
            <a:r>
              <a:rPr lang="en-GB" dirty="0"/>
              <a:t>Provides tracking overseas and takes a signature on delivery. </a:t>
            </a:r>
          </a:p>
          <a:p>
            <a:r>
              <a:rPr lang="en-GB" dirty="0"/>
              <a:t>Online confirmation of delivery available.</a:t>
            </a:r>
          </a:p>
          <a:p>
            <a:pPr marL="0" indent="0">
              <a:buNone/>
            </a:pPr>
            <a:r>
              <a:rPr lang="en-GB" u="sng" dirty="0"/>
              <a:t>International Signed</a:t>
            </a:r>
          </a:p>
          <a:p>
            <a:r>
              <a:rPr lang="en-GB" dirty="0"/>
              <a:t>Tracked in the UK, with a signature on delivery.</a:t>
            </a:r>
          </a:p>
          <a:p>
            <a:endParaRPr lang="en-GB" dirty="0"/>
          </a:p>
          <a:p>
            <a:endParaRPr lang="en-GB" dirty="0"/>
          </a:p>
        </p:txBody>
      </p:sp>
    </p:spTree>
    <p:extLst>
      <p:ext uri="{BB962C8B-B14F-4D97-AF65-F5344CB8AC3E}">
        <p14:creationId xmlns:p14="http://schemas.microsoft.com/office/powerpoint/2010/main" val="411058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DHL</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DHL is the main courier we use outside Royal Mail</a:t>
            </a:r>
          </a:p>
          <a:p>
            <a:r>
              <a:rPr lang="en-GB" dirty="0"/>
              <a:t>Extensive worldwide coverage: Delivery to over 220 countries and territories worldwide</a:t>
            </a:r>
          </a:p>
          <a:p>
            <a:r>
              <a:rPr lang="en-GB" dirty="0"/>
              <a:t>Fast and reliable delivery services</a:t>
            </a:r>
          </a:p>
          <a:p>
            <a:r>
              <a:rPr lang="en-GB" dirty="0"/>
              <a:t>Competitive pricing on both domestic and international mail/packages. DHL rates vary on location but is sometimes cheaper than using </a:t>
            </a:r>
            <a:r>
              <a:rPr lang="en-GB"/>
              <a:t>Royal Mail</a:t>
            </a:r>
            <a:endParaRPr lang="en-GB" dirty="0"/>
          </a:p>
          <a:p>
            <a:r>
              <a:rPr lang="en-GB" dirty="0"/>
              <a:t>Superior tracking from pick up to point of delivery</a:t>
            </a:r>
          </a:p>
          <a:p>
            <a:r>
              <a:rPr lang="en-GB" dirty="0"/>
              <a:t>DHL require contact details (phone number and email) for the recipient.</a:t>
            </a:r>
          </a:p>
          <a:p>
            <a:endParaRPr lang="en-GB" dirty="0"/>
          </a:p>
          <a:p>
            <a:endParaRPr lang="en-GB" dirty="0"/>
          </a:p>
        </p:txBody>
      </p:sp>
    </p:spTree>
    <p:extLst>
      <p:ext uri="{BB962C8B-B14F-4D97-AF65-F5344CB8AC3E}">
        <p14:creationId xmlns:p14="http://schemas.microsoft.com/office/powerpoint/2010/main" val="13163030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A2C566305332419DAE6FB4E66BA2DE" ma:contentTypeVersion="3" ma:contentTypeDescription="Create a new document." ma:contentTypeScope="" ma:versionID="215858c9b0cb22b58f0697f6c063ef72">
  <xsd:schema xmlns:xsd="http://www.w3.org/2001/XMLSchema" xmlns:xs="http://www.w3.org/2001/XMLSchema" xmlns:p="http://schemas.microsoft.com/office/2006/metadata/properties" xmlns:ns2="9e0c549d-cb2e-4f43-a1cd-a5f5258b26c6" targetNamespace="http://schemas.microsoft.com/office/2006/metadata/properties" ma:root="true" ma:fieldsID="9bc984cc714bc4afb3b21e85a4ddc899" ns2:_="">
    <xsd:import namespace="9e0c549d-cb2e-4f43-a1cd-a5f5258b26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0c549d-cb2e-4f43-a1cd-a5f5258b26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B12CB-683D-4552-BC96-69D87A352508}">
  <ds:schemaRefs>
    <ds:schemaRef ds:uri="http://schemas.microsoft.com/sharepoint/v3/contenttype/forms"/>
  </ds:schemaRefs>
</ds:datastoreItem>
</file>

<file path=customXml/itemProps2.xml><?xml version="1.0" encoding="utf-8"?>
<ds:datastoreItem xmlns:ds="http://schemas.openxmlformats.org/officeDocument/2006/customXml" ds:itemID="{59033982-B1F5-414E-B110-9557F1250A07}">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9e0c549d-cb2e-4f43-a1cd-a5f5258b26c6"/>
    <ds:schemaRef ds:uri="http://purl.org/dc/terms/"/>
  </ds:schemaRefs>
</ds:datastoreItem>
</file>

<file path=customXml/itemProps3.xml><?xml version="1.0" encoding="utf-8"?>
<ds:datastoreItem xmlns:ds="http://schemas.openxmlformats.org/officeDocument/2006/customXml" ds:itemID="{110EADCE-544B-460B-8734-1A60EF8E3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0c549d-cb2e-4f43-a1cd-a5f5258b2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15548</TotalTime>
  <Words>637</Words>
  <Application>Microsoft Office PowerPoint</Application>
  <PresentationFormat>On-screen Show (16:9)</PresentationFormat>
  <Paragraphs>30</Paragraphs>
  <Slides>7</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Source Sans Pro</vt:lpstr>
      <vt:lpstr>Source Sans Pro SemiBold</vt:lpstr>
      <vt:lpstr>1_Office Theme</vt:lpstr>
      <vt:lpstr>Office Theme</vt:lpstr>
      <vt:lpstr>2_Title page</vt:lpstr>
      <vt:lpstr>1_Title page</vt:lpstr>
      <vt:lpstr>International Postage – Custom Requirements</vt:lpstr>
      <vt:lpstr>PowerPoint Presentation</vt:lpstr>
      <vt:lpstr>What we need you to do for us</vt:lpstr>
      <vt:lpstr>Possible VAT &amp; Customs Charges</vt:lpstr>
      <vt:lpstr>Standard Delivery (Not Trackable)</vt:lpstr>
      <vt:lpstr>International Track &amp; Signed Services</vt:lpstr>
      <vt:lpstr>DHL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forum: 24.09.15  edweb design update</dc:title>
  <dc:subject/>
  <dc:creator>ROSS Steven</dc:creator>
  <cp:keywords/>
  <dc:description/>
  <cp:lastModifiedBy>Neil Sutherland</cp:lastModifiedBy>
  <cp:revision>172</cp:revision>
  <cp:lastPrinted>2017-08-17T10:25:21Z</cp:lastPrinted>
  <dcterms:created xsi:type="dcterms:W3CDTF">2015-09-24T13:33:25Z</dcterms:created>
  <dcterms:modified xsi:type="dcterms:W3CDTF">2026-02-18T08:33:18Z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0x0101003DA2C566305332419DAE6FB4E66BA2DE</vt:lpwstr>
  </property>
</Properties>
</file>